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83" r:id="rId2"/>
    <p:sldId id="256" r:id="rId3"/>
    <p:sldId id="284" r:id="rId4"/>
    <p:sldId id="297" r:id="rId5"/>
    <p:sldId id="381" r:id="rId6"/>
    <p:sldId id="380" r:id="rId7"/>
    <p:sldId id="382" r:id="rId8"/>
    <p:sldId id="287" r:id="rId9"/>
    <p:sldId id="289" r:id="rId10"/>
    <p:sldId id="372" r:id="rId11"/>
    <p:sldId id="292" r:id="rId12"/>
    <p:sldId id="375" r:id="rId13"/>
    <p:sldId id="298" r:id="rId14"/>
    <p:sldId id="306" r:id="rId15"/>
    <p:sldId id="305" r:id="rId16"/>
    <p:sldId id="373" r:id="rId17"/>
    <p:sldId id="300" r:id="rId18"/>
    <p:sldId id="352" r:id="rId19"/>
    <p:sldId id="355" r:id="rId20"/>
    <p:sldId id="288" r:id="rId21"/>
    <p:sldId id="290" r:id="rId22"/>
    <p:sldId id="291" r:id="rId23"/>
    <p:sldId id="309" r:id="rId24"/>
    <p:sldId id="312" r:id="rId25"/>
    <p:sldId id="313" r:id="rId26"/>
    <p:sldId id="310" r:id="rId27"/>
    <p:sldId id="311" r:id="rId28"/>
    <p:sldId id="322" r:id="rId29"/>
    <p:sldId id="325" r:id="rId30"/>
    <p:sldId id="360" r:id="rId31"/>
    <p:sldId id="323" r:id="rId32"/>
    <p:sldId id="359" r:id="rId33"/>
    <p:sldId id="361" r:id="rId34"/>
    <p:sldId id="374" r:id="rId35"/>
    <p:sldId id="384" r:id="rId36"/>
    <p:sldId id="301" r:id="rId37"/>
    <p:sldId id="302" r:id="rId38"/>
    <p:sldId id="362" r:id="rId39"/>
    <p:sldId id="363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58" r:id="rId48"/>
    <p:sldId id="349" r:id="rId49"/>
    <p:sldId id="376" r:id="rId50"/>
    <p:sldId id="377" r:id="rId51"/>
    <p:sldId id="378" r:id="rId52"/>
    <p:sldId id="353" r:id="rId53"/>
  </p:sldIdLst>
  <p:sldSz cx="9144000" cy="6858000" type="screen4x3"/>
  <p:notesSz cx="6858000" cy="9144000"/>
  <p:embeddedFontLst>
    <p:embeddedFont>
      <p:font typeface="AnnabelleJF" panose="020B060402020202020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Old English Text MT" panose="03040902040508030806" pitchFamily="66" charset="0"/>
      <p:regular r:id="rId64"/>
    </p:embeddedFont>
    <p:embeddedFont>
      <p:font typeface="Philosopher" panose="020B060402020202020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7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544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457"/>
    <a:srgbClr val="F3CC8E"/>
    <a:srgbClr val="FED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8" y="102"/>
      </p:cViewPr>
      <p:guideLst>
        <p:guide pos="317"/>
        <p:guide orient="horz" pos="709"/>
        <p:guide pos="5443"/>
        <p:guide orient="horz" pos="35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5834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63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5062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540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2131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8476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2548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1461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6380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4919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4037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61B0A-FA08-4F6B-9B92-950107C233A1}" type="datetimeFigureOut">
              <a:rPr lang="en-AE" smtClean="0"/>
              <a:t>26/10/2023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F4918-D5E5-4574-83F0-7D5651D37FD3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5076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C4496-5903-4E7E-AF93-BC2C2177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84225-927A-415C-9E17-646BAFF45421}"/>
              </a:ext>
            </a:extLst>
          </p:cNvPr>
          <p:cNvSpPr txBox="1"/>
          <p:nvPr/>
        </p:nvSpPr>
        <p:spPr>
          <a:xfrm>
            <a:off x="2646085" y="1989232"/>
            <a:ext cx="3851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3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WELCOME</a:t>
            </a:r>
            <a:endParaRPr lang="en-AE" sz="5000" b="1" spc="3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33B79-1AEB-4A40-B43D-04F7442E5141}"/>
              </a:ext>
            </a:extLst>
          </p:cNvPr>
          <p:cNvSpPr txBox="1"/>
          <p:nvPr/>
        </p:nvSpPr>
        <p:spPr>
          <a:xfrm>
            <a:off x="409198" y="3219338"/>
            <a:ext cx="8580619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1711th Anniversary of </a:t>
            </a:r>
            <a:endParaRPr lang="en-AE" sz="4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/>
            </a:endParaRPr>
          </a:p>
          <a:p>
            <a:pPr algn="ctr"/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CONSTANTINE'S VICTORY IN ROME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F4216-4D1B-48BD-A6A4-410EE604CF96}"/>
              </a:ext>
            </a:extLst>
          </p:cNvPr>
          <p:cNvSpPr txBox="1"/>
          <p:nvPr/>
        </p:nvSpPr>
        <p:spPr>
          <a:xfrm>
            <a:off x="3670469" y="2878762"/>
            <a:ext cx="180305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000" b="1" spc="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TO THE  </a:t>
            </a:r>
            <a:endParaRPr lang="en-AE" sz="2000" b="1" spc="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06533-8622-4911-92B9-47B6A137CA7B}"/>
              </a:ext>
            </a:extLst>
          </p:cNvPr>
          <p:cNvSpPr txBox="1"/>
          <p:nvPr/>
        </p:nvSpPr>
        <p:spPr>
          <a:xfrm>
            <a:off x="2281653" y="4547870"/>
            <a:ext cx="4888389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October 28, 312 A.D. </a:t>
            </a:r>
            <a:endParaRPr lang="en-US" sz="4000" b="1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E6C22-0E17-4896-9FE9-E32C756BA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6" b="36169"/>
          <a:stretch/>
        </p:blipFill>
        <p:spPr>
          <a:xfrm>
            <a:off x="3070656" y="884997"/>
            <a:ext cx="3002682" cy="779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CE2347-98E2-486A-B57A-CF24FDEA3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8" b="4357"/>
          <a:stretch/>
        </p:blipFill>
        <p:spPr>
          <a:xfrm>
            <a:off x="3125301" y="5623105"/>
            <a:ext cx="3002682" cy="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50ACD-FC47-47BF-AD25-B2275EC9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A2DB1-EA03-4A74-A7D1-7EDAA5F99C71}"/>
              </a:ext>
            </a:extLst>
          </p:cNvPr>
          <p:cNvSpPr txBox="1"/>
          <p:nvPr/>
        </p:nvSpPr>
        <p:spPr>
          <a:xfrm>
            <a:off x="503238" y="3696083"/>
            <a:ext cx="8137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 THE ROYAL HOUSE OF CAPPADOCIA</a:t>
            </a:r>
            <a:endParaRPr lang="en-AE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3CEEF-B98E-4B1F-893A-FF55287C40A5}"/>
              </a:ext>
            </a:extLst>
          </p:cNvPr>
          <p:cNvSpPr txBox="1"/>
          <p:nvPr/>
        </p:nvSpPr>
        <p:spPr>
          <a:xfrm>
            <a:off x="754344" y="2472489"/>
            <a:ext cx="756244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NOBLES </a:t>
            </a:r>
            <a:endParaRPr lang="en-US" sz="48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7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AF191-35CD-44D0-B7C8-0E325F8D6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/>
          <a:stretch/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69F06-B8BB-4ADD-9A5E-5F525939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-1" b="-362"/>
          <a:stretch/>
        </p:blipFill>
        <p:spPr>
          <a:xfrm>
            <a:off x="6087999" y="1370537"/>
            <a:ext cx="2230996" cy="3403254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8EDB8-7E09-4B1B-8D97-596BEC8A0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12758" r="11552" b="10687"/>
          <a:stretch/>
        </p:blipFill>
        <p:spPr>
          <a:xfrm>
            <a:off x="3452558" y="1370537"/>
            <a:ext cx="2246250" cy="3403255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953FB-F32C-4F99-AE35-425B363FCD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-298" r="3737" b="8389"/>
          <a:stretch/>
        </p:blipFill>
        <p:spPr>
          <a:xfrm>
            <a:off x="832369" y="1370537"/>
            <a:ext cx="2230997" cy="3403255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A2DB1-EA03-4A74-A7D1-7EDAA5F99C71}"/>
              </a:ext>
            </a:extLst>
          </p:cNvPr>
          <p:cNvSpPr txBox="1"/>
          <p:nvPr/>
        </p:nvSpPr>
        <p:spPr>
          <a:xfrm>
            <a:off x="717363" y="5107525"/>
            <a:ext cx="2438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PRINCE RAPHAEL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ANDUJAR Y VILCHES, PH.D.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402180-FC2A-42C0-B8A2-5E49699164E8}"/>
              </a:ext>
            </a:extLst>
          </p:cNvPr>
          <p:cNvSpPr txBox="1"/>
          <p:nvPr/>
        </p:nvSpPr>
        <p:spPr>
          <a:xfrm>
            <a:off x="1142991" y="502829"/>
            <a:ext cx="685801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E1B457"/>
                </a:solidFill>
                <a:latin typeface="Philosopher"/>
              </a:rPr>
              <a:t>ROYAL HOUSE &amp; ORDERS</a:t>
            </a:r>
            <a:endParaRPr lang="en-AE" sz="4000" b="1" dirty="0">
              <a:solidFill>
                <a:srgbClr val="E1B457"/>
              </a:solidFill>
              <a:latin typeface="Philosopher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57E70-7F5B-43BF-B516-F8C795DBA67A}"/>
              </a:ext>
            </a:extLst>
          </p:cNvPr>
          <p:cNvSpPr txBox="1"/>
          <p:nvPr/>
        </p:nvSpPr>
        <p:spPr>
          <a:xfrm>
            <a:off x="3454470" y="5078853"/>
            <a:ext cx="2230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GERHART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WILHELM WALCH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AC4DEA-9FA9-4B9D-AA5E-3F0A10C33B97}"/>
              </a:ext>
            </a:extLst>
          </p:cNvPr>
          <p:cNvSpPr txBox="1"/>
          <p:nvPr/>
        </p:nvSpPr>
        <p:spPr>
          <a:xfrm>
            <a:off x="6181773" y="5078853"/>
            <a:ext cx="2230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DR. NANCY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ATMOSPERA-WALCH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2CE3E-8767-42B7-B33F-C7EA07D5F348}"/>
              </a:ext>
            </a:extLst>
          </p:cNvPr>
          <p:cNvSpPr txBox="1"/>
          <p:nvPr/>
        </p:nvSpPr>
        <p:spPr>
          <a:xfrm>
            <a:off x="820939" y="4896958"/>
            <a:ext cx="2230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HIS ROYAL HIGHNESS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B3288-B672-417D-8989-9CC2FEF70D95}"/>
              </a:ext>
            </a:extLst>
          </p:cNvPr>
          <p:cNvSpPr txBox="1"/>
          <p:nvPr/>
        </p:nvSpPr>
        <p:spPr>
          <a:xfrm>
            <a:off x="3454470" y="4896959"/>
            <a:ext cx="2230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HIS GRACE DUKE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24D62D-CC57-4400-B301-A5FD2D1491CC}"/>
              </a:ext>
            </a:extLst>
          </p:cNvPr>
          <p:cNvSpPr txBox="1"/>
          <p:nvPr/>
        </p:nvSpPr>
        <p:spPr>
          <a:xfrm>
            <a:off x="6181773" y="4896959"/>
            <a:ext cx="22309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HER GRACE DUCHESS </a:t>
            </a:r>
          </a:p>
        </p:txBody>
      </p:sp>
    </p:spTree>
    <p:extLst>
      <p:ext uri="{BB962C8B-B14F-4D97-AF65-F5344CB8AC3E}">
        <p14:creationId xmlns:p14="http://schemas.microsoft.com/office/powerpoint/2010/main" val="3330018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with microphones&#10;&#10;Description automatically generated">
            <a:extLst>
              <a:ext uri="{FF2B5EF4-FFF2-40B4-BE49-F238E27FC236}">
                <a16:creationId xmlns:a16="http://schemas.microsoft.com/office/drawing/2014/main" id="{D59A3D6A-8126-3116-7617-329EC527E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16D29-ECA2-8621-FB7A-85F483FC1D88}"/>
              </a:ext>
            </a:extLst>
          </p:cNvPr>
          <p:cNvSpPr txBox="1"/>
          <p:nvPr/>
        </p:nvSpPr>
        <p:spPr>
          <a:xfrm>
            <a:off x="503238" y="2885573"/>
            <a:ext cx="42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JAPAN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3775-0BF1-7178-416A-C5868C6E5608}"/>
              </a:ext>
            </a:extLst>
          </p:cNvPr>
          <p:cNvSpPr txBox="1"/>
          <p:nvPr/>
        </p:nvSpPr>
        <p:spPr>
          <a:xfrm>
            <a:off x="503239" y="1759123"/>
            <a:ext cx="3966893" cy="11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MARQUIS LAURENT KAHIAT</a:t>
            </a:r>
          </a:p>
          <a:p>
            <a:pPr>
              <a:lnSpc>
                <a:spcPts val="2840"/>
              </a:lnSpc>
            </a:pPr>
            <a:r>
              <a:rPr lang="en-US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 SICILY</a:t>
            </a:r>
            <a:endParaRPr lang="en-AE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4639D-540C-948E-EA33-3296C138928F}"/>
              </a:ext>
            </a:extLst>
          </p:cNvPr>
          <p:cNvSpPr txBox="1"/>
          <p:nvPr/>
        </p:nvSpPr>
        <p:spPr>
          <a:xfrm>
            <a:off x="503238" y="3904697"/>
            <a:ext cx="449296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MARCHIONESS KAYO ISHIKAWA</a:t>
            </a:r>
            <a:endParaRPr lang="en-AE" sz="3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3A012-FE47-B8B2-12F1-7E3D2AABE799}"/>
              </a:ext>
            </a:extLst>
          </p:cNvPr>
          <p:cNvSpPr txBox="1"/>
          <p:nvPr/>
        </p:nvSpPr>
        <p:spPr>
          <a:xfrm>
            <a:off x="503238" y="3254905"/>
            <a:ext cx="88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JF" pitchFamily="50" charset="0"/>
              </a:rPr>
              <a:t>&amp;</a:t>
            </a:r>
            <a:endParaRPr lang="en-AE" sz="28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JF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2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50ACD-FC47-47BF-AD25-B2275EC9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A2DB1-EA03-4A74-A7D1-7EDAA5F99C71}"/>
              </a:ext>
            </a:extLst>
          </p:cNvPr>
          <p:cNvSpPr txBox="1"/>
          <p:nvPr/>
        </p:nvSpPr>
        <p:spPr>
          <a:xfrm>
            <a:off x="503238" y="3577415"/>
            <a:ext cx="813752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 THE ROYAL HOUSE OF CAPPADOCIA</a:t>
            </a:r>
            <a:endParaRPr lang="en-AE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Chicago, June 11, 2023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3CEEF-B98E-4B1F-893A-FF55287C40A5}"/>
              </a:ext>
            </a:extLst>
          </p:cNvPr>
          <p:cNvSpPr txBox="1"/>
          <p:nvPr/>
        </p:nvSpPr>
        <p:spPr>
          <a:xfrm>
            <a:off x="43953" y="1799231"/>
            <a:ext cx="906519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RECENT ROYAL </a:t>
            </a:r>
            <a:endParaRPr lang="en-AE" sz="48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/>
            </a:endParaRPr>
          </a:p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APPOINTMENTS</a:t>
            </a:r>
            <a:endParaRPr lang="en-AE" sz="48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/>
            </a:endParaRPr>
          </a:p>
        </p:txBody>
      </p:sp>
    </p:spTree>
    <p:extLst>
      <p:ext uri="{BB962C8B-B14F-4D97-AF65-F5344CB8AC3E}">
        <p14:creationId xmlns:p14="http://schemas.microsoft.com/office/powerpoint/2010/main" val="2811712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04F21-730D-47A2-B347-20516EB6F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DCF9C-28FF-4B73-8B3D-668848B54112}"/>
              </a:ext>
            </a:extLst>
          </p:cNvPr>
          <p:cNvSpPr txBox="1"/>
          <p:nvPr/>
        </p:nvSpPr>
        <p:spPr>
          <a:xfrm>
            <a:off x="790774" y="2644170"/>
            <a:ext cx="7562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PRIORS &amp; PRIORS</a:t>
            </a:r>
          </a:p>
        </p:txBody>
      </p:sp>
    </p:spTree>
    <p:extLst>
      <p:ext uri="{BB962C8B-B14F-4D97-AF65-F5344CB8AC3E}">
        <p14:creationId xmlns:p14="http://schemas.microsoft.com/office/powerpoint/2010/main" val="402947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DCB12-33FA-4669-AC5F-44C57C9A1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BB7DF5-E8C2-43F6-BEBE-8B3D53E54653}"/>
              </a:ext>
            </a:extLst>
          </p:cNvPr>
          <p:cNvSpPr txBox="1"/>
          <p:nvPr/>
        </p:nvSpPr>
        <p:spPr>
          <a:xfrm>
            <a:off x="503239" y="3370873"/>
            <a:ext cx="3729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OF BOSTON OF CAPPADOCIA AND GRAND PRIOR GENERAL OF THE UNITED STATES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F9284-427D-4460-8E86-90818AD0A825}"/>
              </a:ext>
            </a:extLst>
          </p:cNvPr>
          <p:cNvSpPr txBox="1"/>
          <p:nvPr/>
        </p:nvSpPr>
        <p:spPr>
          <a:xfrm>
            <a:off x="503239" y="2522695"/>
            <a:ext cx="305497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BARON SIR ALEC STERN</a:t>
            </a:r>
            <a:endParaRPr lang="en-AE" sz="3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5EEC4-F8B1-45CF-8FB2-1C1C700B5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5089815"/>
            <a:ext cx="1104241" cy="1453133"/>
          </a:xfrm>
          <a:prstGeom prst="rect">
            <a:avLst/>
          </a:prstGeom>
          <a:effectLst>
            <a:glow rad="38100">
              <a:schemeClr val="bg1">
                <a:alpha val="78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72351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5BE0B-2C1A-413F-8E51-AE9D31C6C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7F242-074C-4D4A-94E8-12CD71DFDEEB}"/>
              </a:ext>
            </a:extLst>
          </p:cNvPr>
          <p:cNvSpPr txBox="1"/>
          <p:nvPr/>
        </p:nvSpPr>
        <p:spPr>
          <a:xfrm>
            <a:off x="503238" y="2767144"/>
            <a:ext cx="426672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OF GUERNSEY OF CAPPADOCIA.AND GRAND PRIOR OF CENTRAL AMERICA AND LATIN AMERICA</a:t>
            </a:r>
            <a:endParaRPr lang="en-AE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F7EDF-A88D-4A9C-98DB-4F883746344C}"/>
              </a:ext>
            </a:extLst>
          </p:cNvPr>
          <p:cNvSpPr txBox="1"/>
          <p:nvPr/>
        </p:nvSpPr>
        <p:spPr>
          <a:xfrm>
            <a:off x="503239" y="1759123"/>
            <a:ext cx="3966893" cy="11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BARON SIR SIDNEY JOHN LELUAN III</a:t>
            </a:r>
            <a:endParaRPr lang="en-AE" sz="3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4A703-857A-4C49-A3A9-F6540DD2C778}"/>
              </a:ext>
            </a:extLst>
          </p:cNvPr>
          <p:cNvSpPr txBox="1"/>
          <p:nvPr/>
        </p:nvSpPr>
        <p:spPr>
          <a:xfrm>
            <a:off x="503238" y="4097737"/>
            <a:ext cx="4492967" cy="11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BARONESS CONSORT DEBBIE LELUAN</a:t>
            </a:r>
            <a:endParaRPr lang="en-AE" sz="3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A7C05-3AF4-4AC1-9761-29C21598F8F0}"/>
              </a:ext>
            </a:extLst>
          </p:cNvPr>
          <p:cNvSpPr txBox="1"/>
          <p:nvPr/>
        </p:nvSpPr>
        <p:spPr>
          <a:xfrm>
            <a:off x="503237" y="3570940"/>
            <a:ext cx="88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JF" pitchFamily="50" charset="0"/>
              </a:rPr>
              <a:t>&amp;</a:t>
            </a:r>
            <a:endParaRPr lang="en-AE" sz="28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JF" pitchFamily="50" charset="0"/>
            </a:endParaRPr>
          </a:p>
        </p:txBody>
      </p:sp>
      <p:pic>
        <p:nvPicPr>
          <p:cNvPr id="3" name="Picture 2" descr="A colorful emblem with two birds&#10;&#10;Description automatically generated with medium confidence">
            <a:extLst>
              <a:ext uri="{FF2B5EF4-FFF2-40B4-BE49-F238E27FC236}">
                <a16:creationId xmlns:a16="http://schemas.microsoft.com/office/drawing/2014/main" id="{09248F5F-7191-3424-4DE8-0B638070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5266939"/>
            <a:ext cx="1168082" cy="145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8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75D889-A408-4651-87F3-A5B3D0E73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690825-5C2E-41AC-9BA6-5F31894E0883}"/>
              </a:ext>
            </a:extLst>
          </p:cNvPr>
          <p:cNvSpPr txBox="1"/>
          <p:nvPr/>
        </p:nvSpPr>
        <p:spPr>
          <a:xfrm>
            <a:off x="503239" y="2364329"/>
            <a:ext cx="44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OF SAINT JAMES OF CAPPADOCIA AND GRAND PRIOR OF ILLINOIS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797C2-E076-4994-82FB-05189C81ED1D}"/>
              </a:ext>
            </a:extLst>
          </p:cNvPr>
          <p:cNvSpPr txBox="1"/>
          <p:nvPr/>
        </p:nvSpPr>
        <p:spPr>
          <a:xfrm>
            <a:off x="503239" y="1599534"/>
            <a:ext cx="436267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BARON SIR DR. JAMES DENTLEY III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0B100-793D-4198-BC59-778CA573E4B9}"/>
              </a:ext>
            </a:extLst>
          </p:cNvPr>
          <p:cNvSpPr txBox="1"/>
          <p:nvPr/>
        </p:nvSpPr>
        <p:spPr>
          <a:xfrm>
            <a:off x="503238" y="3557281"/>
            <a:ext cx="3691257" cy="153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BARONESS CONSORT DAME DR. KARA SCOTT DENTLEY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535A68-4994-4975-B50A-F113BE6CB820}"/>
              </a:ext>
            </a:extLst>
          </p:cNvPr>
          <p:cNvSpPr txBox="1"/>
          <p:nvPr/>
        </p:nvSpPr>
        <p:spPr>
          <a:xfrm>
            <a:off x="503238" y="3027301"/>
            <a:ext cx="88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JF" pitchFamily="50" charset="0"/>
              </a:rPr>
              <a:t>&amp;</a:t>
            </a:r>
            <a:endParaRPr lang="en-AE" sz="28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JF" pitchFamily="50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09A6E1-8EE9-4B05-88A3-C74EEB72C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7" y="5089816"/>
            <a:ext cx="1098875" cy="1453132"/>
          </a:xfrm>
          <a:prstGeom prst="rect">
            <a:avLst/>
          </a:prstGeom>
          <a:effectLst>
            <a:glow rad="38100">
              <a:schemeClr val="bg1">
                <a:alpha val="7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36425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26FF7A-147B-DD51-034C-B7F038E4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2" y="0"/>
            <a:ext cx="9144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E97D5E-A109-4C97-9814-DAA1E5475CE0}"/>
              </a:ext>
            </a:extLst>
          </p:cNvPr>
          <p:cNvSpPr txBox="1"/>
          <p:nvPr/>
        </p:nvSpPr>
        <p:spPr>
          <a:xfrm>
            <a:off x="2943948" y="4051284"/>
            <a:ext cx="174402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BRAD BLAZER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3ED5E3-B039-4C93-A90D-0D198A331B9C}"/>
              </a:ext>
            </a:extLst>
          </p:cNvPr>
          <p:cNvSpPr txBox="1"/>
          <p:nvPr/>
        </p:nvSpPr>
        <p:spPr>
          <a:xfrm>
            <a:off x="5030088" y="4029033"/>
            <a:ext cx="1539768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DIDI WONG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19F4B-96FF-4736-B6CB-A915CD5056F4}"/>
              </a:ext>
            </a:extLst>
          </p:cNvPr>
          <p:cNvSpPr txBox="1"/>
          <p:nvPr/>
        </p:nvSpPr>
        <p:spPr>
          <a:xfrm>
            <a:off x="6569856" y="4044673"/>
            <a:ext cx="2458990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KRYSTYLLE LYNNE RICHARDSON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8C115-2B17-4DBB-9F77-7A19ED07A33D}"/>
              </a:ext>
            </a:extLst>
          </p:cNvPr>
          <p:cNvSpPr txBox="1"/>
          <p:nvPr/>
        </p:nvSpPr>
        <p:spPr>
          <a:xfrm>
            <a:off x="3064961" y="4603345"/>
            <a:ext cx="150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TEXAS</a:t>
            </a:r>
            <a:r>
              <a:rPr lang="en-US" sz="1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BCCB7-6864-459F-9AE9-6FA37ADC4A5A}"/>
              </a:ext>
            </a:extLst>
          </p:cNvPr>
          <p:cNvSpPr txBox="1"/>
          <p:nvPr/>
        </p:nvSpPr>
        <p:spPr>
          <a:xfrm>
            <a:off x="5030088" y="4581095"/>
            <a:ext cx="15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FLORIDA</a:t>
            </a:r>
            <a:endParaRPr lang="en-US" sz="1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E25D7-B9BE-4C94-ABC7-E4A5F7D55A29}"/>
              </a:ext>
            </a:extLst>
          </p:cNvPr>
          <p:cNvSpPr txBox="1"/>
          <p:nvPr/>
        </p:nvSpPr>
        <p:spPr>
          <a:xfrm>
            <a:off x="7048353" y="4596735"/>
            <a:ext cx="150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ARIZONA</a:t>
            </a:r>
            <a:endParaRPr lang="en-US" sz="1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4354C-24D5-5881-52E5-D428B00454A9}"/>
              </a:ext>
            </a:extLst>
          </p:cNvPr>
          <p:cNvSpPr txBox="1"/>
          <p:nvPr/>
        </p:nvSpPr>
        <p:spPr>
          <a:xfrm>
            <a:off x="704578" y="4051284"/>
            <a:ext cx="174402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 BARON DR. JAMES DENTLEY III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B3242-DA3A-4DE7-1EDF-9CD785E6ECE2}"/>
              </a:ext>
            </a:extLst>
          </p:cNvPr>
          <p:cNvSpPr txBox="1"/>
          <p:nvPr/>
        </p:nvSpPr>
        <p:spPr>
          <a:xfrm>
            <a:off x="825591" y="4603345"/>
            <a:ext cx="150199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of St. James of </a:t>
            </a:r>
            <a:r>
              <a:rPr lang="en-US" sz="1100" dirty="0" err="1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</a:t>
            </a:r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 Cappadocia and 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ILLINOIS</a:t>
            </a:r>
            <a:r>
              <a:rPr lang="en-US" sz="1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06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56D12-D910-4C24-906F-9184FBA8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6D982E-42A8-490E-B23F-5AA7CAA8EAEE}"/>
              </a:ext>
            </a:extLst>
          </p:cNvPr>
          <p:cNvSpPr txBox="1"/>
          <p:nvPr/>
        </p:nvSpPr>
        <p:spPr>
          <a:xfrm>
            <a:off x="858815" y="4051284"/>
            <a:ext cx="1744022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BRAD BLAZER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868FE-87FB-4FED-8BEC-07C9B1F1A195}"/>
              </a:ext>
            </a:extLst>
          </p:cNvPr>
          <p:cNvSpPr txBox="1"/>
          <p:nvPr/>
        </p:nvSpPr>
        <p:spPr>
          <a:xfrm>
            <a:off x="2605728" y="4051284"/>
            <a:ext cx="1539768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DIDI WONG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3E2DF-F61D-489B-9AD1-E6F68724380A}"/>
              </a:ext>
            </a:extLst>
          </p:cNvPr>
          <p:cNvSpPr txBox="1"/>
          <p:nvPr/>
        </p:nvSpPr>
        <p:spPr>
          <a:xfrm>
            <a:off x="4289033" y="4051284"/>
            <a:ext cx="2458990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KRYSTYLLE LYNNE RICHARDSON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9F4153-0C01-4E43-A0E4-76C99F1C25C7}"/>
              </a:ext>
            </a:extLst>
          </p:cNvPr>
          <p:cNvSpPr txBox="1"/>
          <p:nvPr/>
        </p:nvSpPr>
        <p:spPr>
          <a:xfrm>
            <a:off x="979828" y="4603345"/>
            <a:ext cx="150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TEXAS</a:t>
            </a:r>
            <a:r>
              <a:rPr lang="en-US" sz="1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6AB5E-0B69-4AB7-947C-C64E70AD7BDE}"/>
              </a:ext>
            </a:extLst>
          </p:cNvPr>
          <p:cNvSpPr txBox="1"/>
          <p:nvPr/>
        </p:nvSpPr>
        <p:spPr>
          <a:xfrm>
            <a:off x="2605728" y="4603346"/>
            <a:ext cx="15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FLORIDA</a:t>
            </a:r>
            <a:endParaRPr lang="en-US" sz="1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9276F-BCEB-412F-B78F-B91AD08E83DB}"/>
              </a:ext>
            </a:extLst>
          </p:cNvPr>
          <p:cNvSpPr txBox="1"/>
          <p:nvPr/>
        </p:nvSpPr>
        <p:spPr>
          <a:xfrm>
            <a:off x="4767530" y="4603346"/>
            <a:ext cx="150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ARIZONA</a:t>
            </a:r>
            <a:endParaRPr lang="en-US" sz="1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264A9-0E37-4350-914A-4B525367D534}"/>
              </a:ext>
            </a:extLst>
          </p:cNvPr>
          <p:cNvSpPr txBox="1"/>
          <p:nvPr/>
        </p:nvSpPr>
        <p:spPr>
          <a:xfrm>
            <a:off x="6549656" y="4051284"/>
            <a:ext cx="181816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BILLY</a:t>
            </a:r>
          </a:p>
          <a:p>
            <a:pPr algn="ctr">
              <a:lnSpc>
                <a:spcPts val="1560"/>
              </a:lnSpc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L. DORSEY, JR.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6543B-A842-4081-A6A0-40153AB18249}"/>
              </a:ext>
            </a:extLst>
          </p:cNvPr>
          <p:cNvSpPr txBox="1"/>
          <p:nvPr/>
        </p:nvSpPr>
        <p:spPr>
          <a:xfrm>
            <a:off x="6707742" y="4603346"/>
            <a:ext cx="150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PRIOR OF </a:t>
            </a:r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HOUSTON</a:t>
            </a:r>
            <a:endParaRPr lang="en-US" sz="1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6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C4496-5903-4E7E-AF93-BC2C2177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" y="0"/>
            <a:ext cx="911362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84225-927A-415C-9E17-646BAFF45421}"/>
              </a:ext>
            </a:extLst>
          </p:cNvPr>
          <p:cNvSpPr txBox="1"/>
          <p:nvPr/>
        </p:nvSpPr>
        <p:spPr>
          <a:xfrm>
            <a:off x="1763634" y="1989232"/>
            <a:ext cx="5616730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5400" b="1" spc="3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AND WELCOME</a:t>
            </a:r>
            <a:endParaRPr lang="en-AE" sz="5000" b="1" spc="3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33B79-1AEB-4A40-B43D-04F7442E5141}"/>
              </a:ext>
            </a:extLst>
          </p:cNvPr>
          <p:cNvSpPr txBox="1"/>
          <p:nvPr/>
        </p:nvSpPr>
        <p:spPr>
          <a:xfrm>
            <a:off x="688318" y="3283091"/>
            <a:ext cx="778559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RECOGNITION &amp; CHARITY GALA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F4216-4D1B-48BD-A6A4-410EE604CF96}"/>
              </a:ext>
            </a:extLst>
          </p:cNvPr>
          <p:cNvSpPr txBox="1"/>
          <p:nvPr/>
        </p:nvSpPr>
        <p:spPr>
          <a:xfrm>
            <a:off x="3077746" y="2878762"/>
            <a:ext cx="298851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000" b="1" spc="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TO THIS ROYAL</a:t>
            </a:r>
            <a:endParaRPr lang="en-AE" sz="2000" b="1" spc="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06533-8622-4911-92B9-47B6A137CA7B}"/>
              </a:ext>
            </a:extLst>
          </p:cNvPr>
          <p:cNvSpPr txBox="1"/>
          <p:nvPr/>
        </p:nvSpPr>
        <p:spPr>
          <a:xfrm>
            <a:off x="423378" y="4028739"/>
            <a:ext cx="8550289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HAWAII,  October 28, 2023</a:t>
            </a:r>
          </a:p>
          <a:p>
            <a:pPr algn="ctr"/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At the Hilton Hawaiian Village Resort</a:t>
            </a:r>
            <a:endParaRPr lang="en-US" sz="4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E6C22-0E17-4896-9FE9-E32C756BA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6" b="36169"/>
          <a:stretch/>
        </p:blipFill>
        <p:spPr>
          <a:xfrm>
            <a:off x="3070656" y="884997"/>
            <a:ext cx="3002682" cy="779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CE2347-98E2-486A-B57A-CF24FDEA3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8" b="4357"/>
          <a:stretch/>
        </p:blipFill>
        <p:spPr>
          <a:xfrm>
            <a:off x="3125301" y="5623105"/>
            <a:ext cx="3002682" cy="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7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28D9C2-09BE-46EF-AFFA-646559C3D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95D286-73B5-4120-B579-B32C2C3A0C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688064"/>
            <a:ext cx="4619095" cy="1737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84225-927A-415C-9E17-646BAFF45421}"/>
              </a:ext>
            </a:extLst>
          </p:cNvPr>
          <p:cNvSpPr txBox="1"/>
          <p:nvPr/>
        </p:nvSpPr>
        <p:spPr>
          <a:xfrm>
            <a:off x="2020771" y="1003154"/>
            <a:ext cx="32503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ROYAL HOUSE OF CAPPADOCIA,</a:t>
            </a:r>
          </a:p>
          <a:p>
            <a:r>
              <a:rPr lang="en-US" sz="17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CONSTANTINE THE GREAT AND ST. HELEN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9ACCD8-F1B9-4CEC-A73D-E6883EBCD5F1}"/>
              </a:ext>
            </a:extLst>
          </p:cNvPr>
          <p:cNvSpPr txBox="1"/>
          <p:nvPr/>
        </p:nvSpPr>
        <p:spPr>
          <a:xfrm>
            <a:off x="925029" y="2997453"/>
            <a:ext cx="3950762" cy="72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54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2516E-B62B-4755-8EDB-5C773E263027}"/>
              </a:ext>
            </a:extLst>
          </p:cNvPr>
          <p:cNvSpPr txBox="1"/>
          <p:nvPr/>
        </p:nvSpPr>
        <p:spPr>
          <a:xfrm>
            <a:off x="1381145" y="4494119"/>
            <a:ext cx="2863283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HAWAII </a:t>
            </a:r>
            <a:endParaRPr lang="en-AE" sz="28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/>
            <a:r>
              <a:rPr lang="en-US" sz="2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October 28 2023</a:t>
            </a:r>
            <a:endParaRPr lang="en-AE" sz="2800" b="1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C00D55-42B2-4150-9ACE-245C130F5CB6}"/>
              </a:ext>
            </a:extLst>
          </p:cNvPr>
          <p:cNvSpPr txBox="1"/>
          <p:nvPr/>
        </p:nvSpPr>
        <p:spPr>
          <a:xfrm>
            <a:off x="678488" y="3745786"/>
            <a:ext cx="4443845" cy="72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54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INVESTITURE</a:t>
            </a:r>
            <a:endParaRPr lang="en-AE" sz="54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17C298-DF78-4C40-99D3-FA73351934CA}"/>
              </a:ext>
            </a:extLst>
          </p:cNvPr>
          <p:cNvGrpSpPr/>
          <p:nvPr/>
        </p:nvGrpSpPr>
        <p:grpSpPr>
          <a:xfrm>
            <a:off x="989300" y="4494119"/>
            <a:ext cx="3646970" cy="523221"/>
            <a:chOff x="925029" y="4592944"/>
            <a:chExt cx="3646970" cy="5232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47241E-D27C-4B22-8A8E-E7DC2944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17979" y="4662145"/>
              <a:ext cx="523220" cy="3848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DD0B86-577A-4F4A-AEFA-1673CA906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855829" y="4662144"/>
              <a:ext cx="523220" cy="384820"/>
            </a:xfrm>
            <a:prstGeom prst="rect">
              <a:avLst/>
            </a:prstGeom>
          </p:spPr>
        </p:pic>
      </p:grpSp>
      <p:pic>
        <p:nvPicPr>
          <p:cNvPr id="4" name="Picture 3" descr="A coat of arms with a crown and a crown&#10;&#10;Description automatically generated">
            <a:extLst>
              <a:ext uri="{FF2B5EF4-FFF2-40B4-BE49-F238E27FC236}">
                <a16:creationId xmlns:a16="http://schemas.microsoft.com/office/drawing/2014/main" id="{43299544-907D-AEAB-28A0-23EB28698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774499"/>
            <a:ext cx="1433733" cy="14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92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1559F7D-819C-4525-A7A8-F20B903C6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83DBC6-0B8F-4DA4-93C7-84A7E1245F27}"/>
              </a:ext>
            </a:extLst>
          </p:cNvPr>
          <p:cNvSpPr txBox="1"/>
          <p:nvPr/>
        </p:nvSpPr>
        <p:spPr>
          <a:xfrm>
            <a:off x="3762780" y="900068"/>
            <a:ext cx="315085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BARON  SIDNEY LELUAN</a:t>
            </a:r>
            <a:endParaRPr lang="en-AE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7919E-F184-4874-BB0F-6E86817AB778}"/>
              </a:ext>
            </a:extLst>
          </p:cNvPr>
          <p:cNvSpPr txBox="1"/>
          <p:nvPr/>
        </p:nvSpPr>
        <p:spPr>
          <a:xfrm>
            <a:off x="3944931" y="4560214"/>
            <a:ext cx="328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GRAND PRIOR GENERAL OF CENTRAL AND LATIN AMERICAS</a:t>
            </a:r>
            <a:endParaRPr lang="en-AE" sz="14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58363-9CE4-43A4-BC41-98CED1463301}"/>
              </a:ext>
            </a:extLst>
          </p:cNvPr>
          <p:cNvSpPr txBox="1"/>
          <p:nvPr/>
        </p:nvSpPr>
        <p:spPr>
          <a:xfrm>
            <a:off x="3944932" y="5161222"/>
            <a:ext cx="483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 The Royal Order of Constantine The Great and St. Helen</a:t>
            </a:r>
            <a:endParaRPr lang="en-AE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B4763A-EE77-438C-8B0C-93D6E52E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66" y="3088726"/>
            <a:ext cx="1095368" cy="1337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6D34CE-73DB-4718-BF82-4B914E7CC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819">
            <a:off x="56856" y="797392"/>
            <a:ext cx="3748636" cy="46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54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DB3C7A-F80C-4108-B9E0-01BB5EF3F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5" r="4081"/>
          <a:stretch/>
        </p:blipFill>
        <p:spPr>
          <a:xfrm>
            <a:off x="0" y="0"/>
            <a:ext cx="9144000" cy="68531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F22FE7-6EE6-4032-8B9D-20C71D5245CC}"/>
              </a:ext>
            </a:extLst>
          </p:cNvPr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7833B-9C7B-4285-93EB-0341736B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5" y="1390234"/>
            <a:ext cx="3355728" cy="3767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8862D-F9C1-46FA-B77D-E9FC9094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457">
            <a:off x="4118430" y="368637"/>
            <a:ext cx="4210460" cy="61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7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A8933-9E75-4D1E-9991-40376A26E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56961-F919-49A4-B79F-DEAA81ED59FC}"/>
              </a:ext>
            </a:extLst>
          </p:cNvPr>
          <p:cNvSpPr txBox="1"/>
          <p:nvPr/>
        </p:nvSpPr>
        <p:spPr>
          <a:xfrm>
            <a:off x="651682" y="2141253"/>
            <a:ext cx="7711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latin typeface="Philosopher" panose="02000503000000020004" pitchFamily="2" charset="0"/>
              </a:rPr>
              <a:t>DAMES / LADIES  </a:t>
            </a:r>
            <a:endParaRPr lang="en-AE" sz="66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C1D9C-94B5-407C-9DEC-2A8B4FC56B5C}"/>
              </a:ext>
            </a:extLst>
          </p:cNvPr>
          <p:cNvSpPr txBox="1"/>
          <p:nvPr/>
        </p:nvSpPr>
        <p:spPr>
          <a:xfrm>
            <a:off x="3278812" y="3283506"/>
            <a:ext cx="258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hilosopher" panose="02000503000000020004" pitchFamily="2" charset="0"/>
              </a:rPr>
              <a:t>OF THE</a:t>
            </a:r>
            <a:endParaRPr lang="en-AE" sz="32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E6D2C-06B1-4BF4-B8A2-178E55062514}"/>
              </a:ext>
            </a:extLst>
          </p:cNvPr>
          <p:cNvSpPr txBox="1"/>
          <p:nvPr/>
        </p:nvSpPr>
        <p:spPr>
          <a:xfrm>
            <a:off x="1078313" y="3754060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latin typeface="Philosopher" panose="02000503000000020004" pitchFamily="2" charset="0"/>
              </a:rPr>
              <a:t>ROYAL ORDER</a:t>
            </a:r>
            <a:endParaRPr lang="en-AE" sz="66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186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gray hair&#10;&#10;Description automatically generated">
            <a:extLst>
              <a:ext uri="{FF2B5EF4-FFF2-40B4-BE49-F238E27FC236}">
                <a16:creationId xmlns:a16="http://schemas.microsoft.com/office/drawing/2014/main" id="{BE14B17A-DF24-FE4A-4EF9-8801EAE35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C0AD4-00E6-404F-B5DC-5E4AAE4706C3}"/>
              </a:ext>
            </a:extLst>
          </p:cNvPr>
          <p:cNvSpPr txBox="1"/>
          <p:nvPr/>
        </p:nvSpPr>
        <p:spPr>
          <a:xfrm>
            <a:off x="503238" y="1913581"/>
            <a:ext cx="3167514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LINDA GIANGRECO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7B3C5-7A16-4B95-88FB-BC8618A4752C}"/>
              </a:ext>
            </a:extLst>
          </p:cNvPr>
          <p:cNvSpPr txBox="1"/>
          <p:nvPr/>
        </p:nvSpPr>
        <p:spPr>
          <a:xfrm>
            <a:off x="503238" y="3123047"/>
            <a:ext cx="199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PHILANTHROPY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96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gray hair and a microphone&#10;&#10;Description automatically generated">
            <a:extLst>
              <a:ext uri="{FF2B5EF4-FFF2-40B4-BE49-F238E27FC236}">
                <a16:creationId xmlns:a16="http://schemas.microsoft.com/office/drawing/2014/main" id="{EA957AE5-2F19-6798-0E2E-ADE01D4E4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1271E8-71DB-47B3-8C57-A2F38E5173CD}"/>
              </a:ext>
            </a:extLst>
          </p:cNvPr>
          <p:cNvSpPr txBox="1"/>
          <p:nvPr/>
        </p:nvSpPr>
        <p:spPr>
          <a:xfrm>
            <a:off x="503237" y="1913581"/>
            <a:ext cx="3202209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LINDA GIANGRECO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8DEC9-D76D-4009-9C65-1105BBD443E4}"/>
              </a:ext>
            </a:extLst>
          </p:cNvPr>
          <p:cNvSpPr txBox="1"/>
          <p:nvPr/>
        </p:nvSpPr>
        <p:spPr>
          <a:xfrm>
            <a:off x="503238" y="3497807"/>
            <a:ext cx="199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PHILANTHROPY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3409B-B913-4658-80C9-8F3C5FEDB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D231A-95E7-423A-B98A-B4206C20D132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20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dress&#10;&#10;Description automatically generated">
            <a:extLst>
              <a:ext uri="{FF2B5EF4-FFF2-40B4-BE49-F238E27FC236}">
                <a16:creationId xmlns:a16="http://schemas.microsoft.com/office/drawing/2014/main" id="{209DE4EB-98AA-8588-DDC9-D7E4C8E61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641D0-6D0A-428F-9555-F482964BA5DA}"/>
              </a:ext>
            </a:extLst>
          </p:cNvPr>
          <p:cNvSpPr txBox="1"/>
          <p:nvPr/>
        </p:nvSpPr>
        <p:spPr>
          <a:xfrm>
            <a:off x="503238" y="1913581"/>
            <a:ext cx="3167514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YANNA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SAMKOVA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2E72C-AC01-410E-92DB-C62EDA4FE3F0}"/>
              </a:ext>
            </a:extLst>
          </p:cNvPr>
          <p:cNvSpPr txBox="1"/>
          <p:nvPr/>
        </p:nvSpPr>
        <p:spPr>
          <a:xfrm>
            <a:off x="503238" y="3123047"/>
            <a:ext cx="1998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ARTS AND PHILANTHROPY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2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short hair wearing a dress&#10;&#10;Description automatically generated">
            <a:extLst>
              <a:ext uri="{FF2B5EF4-FFF2-40B4-BE49-F238E27FC236}">
                <a16:creationId xmlns:a16="http://schemas.microsoft.com/office/drawing/2014/main" id="{4852713E-5329-A89E-9A34-0513DE148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BAEAE-D0C0-4642-8090-A1F06DD5A1AA}"/>
              </a:ext>
            </a:extLst>
          </p:cNvPr>
          <p:cNvSpPr txBox="1"/>
          <p:nvPr/>
        </p:nvSpPr>
        <p:spPr>
          <a:xfrm>
            <a:off x="503238" y="1913581"/>
            <a:ext cx="3654092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YANNA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SAMKOVA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3FB2D-FFE9-45A7-B85B-10F1856CB0A7}"/>
              </a:ext>
            </a:extLst>
          </p:cNvPr>
          <p:cNvSpPr txBox="1"/>
          <p:nvPr/>
        </p:nvSpPr>
        <p:spPr>
          <a:xfrm>
            <a:off x="503238" y="3123047"/>
            <a:ext cx="1998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ARTS AND PHILANTHROPY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C9CCC-30B6-45AF-925D-CF46B481E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9FC94-D902-46E3-8069-33347576D398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747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496A9-5C79-4C63-913D-0A3DF56BD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3A3099-D4CA-4BC5-8122-B0A87DD02B49}"/>
              </a:ext>
            </a:extLst>
          </p:cNvPr>
          <p:cNvSpPr txBox="1"/>
          <p:nvPr/>
        </p:nvSpPr>
        <p:spPr>
          <a:xfrm>
            <a:off x="1078314" y="2176698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KNIGHTS</a:t>
            </a:r>
            <a:endParaRPr lang="en-AE" sz="66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81768-4920-49CA-BE96-9D3B6C7BBEC0}"/>
              </a:ext>
            </a:extLst>
          </p:cNvPr>
          <p:cNvSpPr txBox="1"/>
          <p:nvPr/>
        </p:nvSpPr>
        <p:spPr>
          <a:xfrm>
            <a:off x="3278813" y="3080175"/>
            <a:ext cx="258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 THE</a:t>
            </a:r>
            <a:endParaRPr lang="en-AE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A9728-3B83-494B-86F5-0BFDA0761D76}"/>
              </a:ext>
            </a:extLst>
          </p:cNvPr>
          <p:cNvSpPr txBox="1"/>
          <p:nvPr/>
        </p:nvSpPr>
        <p:spPr>
          <a:xfrm>
            <a:off x="1078313" y="3429000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ROYAL ORDER</a:t>
            </a:r>
            <a:endParaRPr lang="en-AE" sz="66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75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red suit&#10;&#10;Description automatically generated">
            <a:extLst>
              <a:ext uri="{FF2B5EF4-FFF2-40B4-BE49-F238E27FC236}">
                <a16:creationId xmlns:a16="http://schemas.microsoft.com/office/drawing/2014/main" id="{CE0F335C-2CB1-E313-C212-D5299CCF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A76E6-17A5-4635-816F-C17558E41B1B}"/>
              </a:ext>
            </a:extLst>
          </p:cNvPr>
          <p:cNvSpPr txBox="1"/>
          <p:nvPr/>
        </p:nvSpPr>
        <p:spPr>
          <a:xfrm>
            <a:off x="503238" y="1913581"/>
            <a:ext cx="4531278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JAMES GRAY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ROBINSON, Esq.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D0F31-D201-43D1-BC36-014C3E369B39}"/>
              </a:ext>
            </a:extLst>
          </p:cNvPr>
          <p:cNvSpPr txBox="1"/>
          <p:nvPr/>
        </p:nvSpPr>
        <p:spPr>
          <a:xfrm>
            <a:off x="503236" y="3019647"/>
            <a:ext cx="327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PHILANTHROPY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1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3F87BE-9998-4DEB-A1FB-4E977E1A1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B98587-E3C6-4217-B879-AF17BD4639DC}"/>
              </a:ext>
            </a:extLst>
          </p:cNvPr>
          <p:cNvSpPr txBox="1"/>
          <p:nvPr/>
        </p:nvSpPr>
        <p:spPr>
          <a:xfrm>
            <a:off x="4850708" y="2733148"/>
            <a:ext cx="36832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ROYAL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30F53-226E-4276-9920-208EF8079AA3}"/>
              </a:ext>
            </a:extLst>
          </p:cNvPr>
          <p:cNvSpPr txBox="1"/>
          <p:nvPr/>
        </p:nvSpPr>
        <p:spPr>
          <a:xfrm>
            <a:off x="4850708" y="3900983"/>
            <a:ext cx="2885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PROCESSION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BFDF7-E57C-4E00-AA56-D39FE8EECECE}"/>
              </a:ext>
            </a:extLst>
          </p:cNvPr>
          <p:cNvSpPr txBox="1"/>
          <p:nvPr/>
        </p:nvSpPr>
        <p:spPr>
          <a:xfrm>
            <a:off x="4850708" y="2369794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63116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red suit&#10;&#10;Description automatically generated">
            <a:extLst>
              <a:ext uri="{FF2B5EF4-FFF2-40B4-BE49-F238E27FC236}">
                <a16:creationId xmlns:a16="http://schemas.microsoft.com/office/drawing/2014/main" id="{5906769C-6C52-30F4-F80B-1F9A78723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A76E6-17A5-4635-816F-C17558E41B1B}"/>
              </a:ext>
            </a:extLst>
          </p:cNvPr>
          <p:cNvSpPr txBox="1"/>
          <p:nvPr/>
        </p:nvSpPr>
        <p:spPr>
          <a:xfrm>
            <a:off x="503238" y="1913581"/>
            <a:ext cx="4531278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SIR JAMES GRAY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ROBINSON, Esq.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D0F31-D201-43D1-BC36-014C3E369B39}"/>
              </a:ext>
            </a:extLst>
          </p:cNvPr>
          <p:cNvSpPr txBox="1"/>
          <p:nvPr/>
        </p:nvSpPr>
        <p:spPr>
          <a:xfrm>
            <a:off x="503236" y="3019647"/>
            <a:ext cx="327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PHILANTHROPY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E773F-45F9-619A-4595-65D73E266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E523F-0323-66D4-1427-61B8B16D432F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11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2A265FAE-444B-0FC9-8490-FB06B6DB2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BE326-DFCB-4A03-83E6-0747BA27F78D}"/>
              </a:ext>
            </a:extLst>
          </p:cNvPr>
          <p:cNvSpPr txBox="1"/>
          <p:nvPr/>
        </p:nvSpPr>
        <p:spPr>
          <a:xfrm>
            <a:off x="503237" y="1913581"/>
            <a:ext cx="4524001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RONALD EUGENE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WILHELM, Esq.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50644-C299-4EB0-9958-86E3D520D55F}"/>
              </a:ext>
            </a:extLst>
          </p:cNvPr>
          <p:cNvSpPr txBox="1"/>
          <p:nvPr/>
        </p:nvSpPr>
        <p:spPr>
          <a:xfrm>
            <a:off x="503237" y="3123047"/>
            <a:ext cx="2941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ENTREPRENEURSHIP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04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94EBFEC8-1325-82A0-9527-138BF2CE1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" y="0"/>
            <a:ext cx="9140832" cy="6855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ABE326-DFCB-4A03-83E6-0747BA27F78D}"/>
              </a:ext>
            </a:extLst>
          </p:cNvPr>
          <p:cNvSpPr txBox="1"/>
          <p:nvPr/>
        </p:nvSpPr>
        <p:spPr>
          <a:xfrm>
            <a:off x="503237" y="1913581"/>
            <a:ext cx="5242178" cy="1070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SIR RONALD EUGENE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latin typeface="Philosopher" panose="02000503000000020004" pitchFamily="2" charset="0"/>
              </a:rPr>
              <a:t>WILHELM, Esq.</a:t>
            </a:r>
            <a:endParaRPr lang="en-AE" sz="4000" b="1" dirty="0">
              <a:solidFill>
                <a:schemeClr val="bg1"/>
              </a:solidFill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50644-C299-4EB0-9958-86E3D520D55F}"/>
              </a:ext>
            </a:extLst>
          </p:cNvPr>
          <p:cNvSpPr txBox="1"/>
          <p:nvPr/>
        </p:nvSpPr>
        <p:spPr>
          <a:xfrm>
            <a:off x="503237" y="3123047"/>
            <a:ext cx="2941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EDF9B"/>
                </a:solidFill>
                <a:latin typeface="Philosopher" panose="02000503000000020004" pitchFamily="2" charset="0"/>
              </a:rPr>
              <a:t>ACHIEVEMENTS IN ENTREPRENEURSHIP</a:t>
            </a:r>
            <a:endParaRPr lang="en-AE" sz="1400" b="1" dirty="0">
              <a:solidFill>
                <a:srgbClr val="FEDF9B"/>
              </a:solidFill>
              <a:latin typeface="Philosopher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D130F-B660-B2EC-6F31-44015480A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E4BF6-8B4A-B7D7-5111-2733B5B13675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05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04F21-730D-47A2-B347-20516EB6F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DCF9C-28FF-4B73-8B3D-668848B54112}"/>
              </a:ext>
            </a:extLst>
          </p:cNvPr>
          <p:cNvSpPr txBox="1"/>
          <p:nvPr/>
        </p:nvSpPr>
        <p:spPr>
          <a:xfrm>
            <a:off x="790774" y="2644170"/>
            <a:ext cx="7562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 COMMANDER, AND ADVISORY TO THE ROYAL HOUSE</a:t>
            </a:r>
          </a:p>
        </p:txBody>
      </p:sp>
    </p:spTree>
    <p:extLst>
      <p:ext uri="{BB962C8B-B14F-4D97-AF65-F5344CB8AC3E}">
        <p14:creationId xmlns:p14="http://schemas.microsoft.com/office/powerpoint/2010/main" val="2667458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cane&#10;&#10;Description automatically generated">
            <a:extLst>
              <a:ext uri="{FF2B5EF4-FFF2-40B4-BE49-F238E27FC236}">
                <a16:creationId xmlns:a16="http://schemas.microsoft.com/office/drawing/2014/main" id="{621B5AA0-B554-5040-3E28-D0E86A8D6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5490A-9C10-3378-6096-CE5EDD5B1E85}"/>
              </a:ext>
            </a:extLst>
          </p:cNvPr>
          <p:cNvSpPr txBox="1"/>
          <p:nvPr/>
        </p:nvSpPr>
        <p:spPr>
          <a:xfrm>
            <a:off x="503238" y="3301925"/>
            <a:ext cx="44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 COMMANDER AND ADVISOR TO THE ROYAL HOUSE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439368"/>
            <a:ext cx="5014558" cy="814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H.E. SIR ANACLETO ALCANTRA, SR., ENG.,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23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04F21-730D-47A2-B347-20516EB6F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DCF9C-28FF-4B73-8B3D-668848B54112}"/>
              </a:ext>
            </a:extLst>
          </p:cNvPr>
          <p:cNvSpPr txBox="1"/>
          <p:nvPr/>
        </p:nvSpPr>
        <p:spPr>
          <a:xfrm>
            <a:off x="790774" y="2644170"/>
            <a:ext cx="756244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ADVANCEMENT IN NOBILITY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52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yellow dress&#10;&#10;Description automatically generated">
            <a:extLst>
              <a:ext uri="{FF2B5EF4-FFF2-40B4-BE49-F238E27FC236}">
                <a16:creationId xmlns:a16="http://schemas.microsoft.com/office/drawing/2014/main" id="{687FEDF4-BD82-B448-C856-500DF22A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C37729-FEC9-33B1-1FA2-B1D7DCA33668}"/>
              </a:ext>
            </a:extLst>
          </p:cNvPr>
          <p:cNvSpPr txBox="1"/>
          <p:nvPr/>
        </p:nvSpPr>
        <p:spPr>
          <a:xfrm>
            <a:off x="507166" y="2288926"/>
            <a:ext cx="4233586" cy="11797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HER GRACE</a:t>
            </a:r>
            <a:endParaRPr lang="en-US" sz="3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DUCHESS DR. NANCY</a:t>
            </a:r>
          </a:p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ATMOSPERA-WALCH</a:t>
            </a:r>
          </a:p>
        </p:txBody>
      </p:sp>
    </p:spTree>
    <p:extLst>
      <p:ext uri="{BB962C8B-B14F-4D97-AF65-F5344CB8AC3E}">
        <p14:creationId xmlns:p14="http://schemas.microsoft.com/office/powerpoint/2010/main" val="440645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yellow dress&#10;&#10;Description automatically generated">
            <a:extLst>
              <a:ext uri="{FF2B5EF4-FFF2-40B4-BE49-F238E27FC236}">
                <a16:creationId xmlns:a16="http://schemas.microsoft.com/office/drawing/2014/main" id="{2C29ACB8-768C-D28A-475B-EB3B041F5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6ECC8-5841-4B97-A20C-255280823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54853-3C9C-4BBC-8F03-DD03DA73A820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F71C0-3720-1B29-720C-8EED575BAFA8}"/>
              </a:ext>
            </a:extLst>
          </p:cNvPr>
          <p:cNvSpPr txBox="1"/>
          <p:nvPr/>
        </p:nvSpPr>
        <p:spPr>
          <a:xfrm>
            <a:off x="507166" y="2288926"/>
            <a:ext cx="4233586" cy="11797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HER GRACE</a:t>
            </a:r>
            <a:endParaRPr lang="en-US" sz="32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DUCHESS DR. NANCY</a:t>
            </a:r>
          </a:p>
          <a:p>
            <a:pPr>
              <a:lnSpc>
                <a:spcPts val="2840"/>
              </a:lnSpc>
            </a:pPr>
            <a:r>
              <a:rPr lang="en-US" sz="32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ATMOSPERA-WALCH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F215B-8283-62BB-F38F-664DAF90F19B}"/>
              </a:ext>
            </a:extLst>
          </p:cNvPr>
          <p:cNvSpPr txBox="1"/>
          <p:nvPr/>
        </p:nvSpPr>
        <p:spPr>
          <a:xfrm>
            <a:off x="503239" y="3370873"/>
            <a:ext cx="372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DUCHESS OF VIGAN OF CAPPADOCIA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17" name="Picture 16" descr="A coat of arms with a crown and a coat of arms with a crown&#10;&#10;Description automatically generated">
            <a:extLst>
              <a:ext uri="{FF2B5EF4-FFF2-40B4-BE49-F238E27FC236}">
                <a16:creationId xmlns:a16="http://schemas.microsoft.com/office/drawing/2014/main" id="{262682BE-5F79-CFF0-1BE2-08535D51D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5282327"/>
            <a:ext cx="1032189" cy="11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43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50ACD-FC47-47BF-AD25-B2275EC9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A2DB1-EA03-4A74-A7D1-7EDAA5F99C71}"/>
              </a:ext>
            </a:extLst>
          </p:cNvPr>
          <p:cNvSpPr txBox="1"/>
          <p:nvPr/>
        </p:nvSpPr>
        <p:spPr>
          <a:xfrm>
            <a:off x="503238" y="3696083"/>
            <a:ext cx="8137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 THE ROYAL HOUSE OF CAPPADOCIA</a:t>
            </a:r>
            <a:endParaRPr lang="en-AE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3CEEF-B98E-4B1F-893A-FF55287C40A5}"/>
              </a:ext>
            </a:extLst>
          </p:cNvPr>
          <p:cNvSpPr txBox="1"/>
          <p:nvPr/>
        </p:nvSpPr>
        <p:spPr>
          <a:xfrm>
            <a:off x="790774" y="1989788"/>
            <a:ext cx="7562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NEW GRAND PRIORS</a:t>
            </a:r>
          </a:p>
          <a:p>
            <a:pPr algn="ctr"/>
            <a:r>
              <a:rPr lang="en-US" sz="48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&amp; PRIORS</a:t>
            </a:r>
            <a:endParaRPr lang="en-AE" sz="48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19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suit&#10;&#10;Description automatically generated">
            <a:extLst>
              <a:ext uri="{FF2B5EF4-FFF2-40B4-BE49-F238E27FC236}">
                <a16:creationId xmlns:a16="http://schemas.microsoft.com/office/drawing/2014/main" id="{238F86C4-57C3-1D19-B831-1304A290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572800"/>
            <a:ext cx="4362675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DON BOYER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0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with medals around his neck&#10;&#10;Description automatically generated">
            <a:extLst>
              <a:ext uri="{FF2B5EF4-FFF2-40B4-BE49-F238E27FC236}">
                <a16:creationId xmlns:a16="http://schemas.microsoft.com/office/drawing/2014/main" id="{6B045D1C-5083-AA2A-DA66-1235E9065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F11F60-1FEF-46D7-9C79-033E5EFA3F25}"/>
              </a:ext>
            </a:extLst>
          </p:cNvPr>
          <p:cNvSpPr txBox="1"/>
          <p:nvPr/>
        </p:nvSpPr>
        <p:spPr>
          <a:xfrm>
            <a:off x="406783" y="3350287"/>
            <a:ext cx="5274906" cy="1297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Steven L. Jensen</a:t>
            </a:r>
          </a:p>
          <a:p>
            <a:pPr algn="ctr">
              <a:lnSpc>
                <a:spcPts val="3800"/>
              </a:lnSpc>
            </a:pPr>
            <a:r>
              <a:rPr lang="en-US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Commander, Chaplain Corps, US Navy (Retired) </a:t>
            </a:r>
          </a:p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Program Manager – Windward Wounded Warriors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6C3455-1D64-45ED-9676-6210647E2057}"/>
              </a:ext>
            </a:extLst>
          </p:cNvPr>
          <p:cNvSpPr txBox="1"/>
          <p:nvPr/>
        </p:nvSpPr>
        <p:spPr>
          <a:xfrm>
            <a:off x="715598" y="1989232"/>
            <a:ext cx="4657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INVOCATION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6468AC-FFFC-43D7-A750-F172849B9738}"/>
              </a:ext>
            </a:extLst>
          </p:cNvPr>
          <p:cNvSpPr txBox="1"/>
          <p:nvPr/>
        </p:nvSpPr>
        <p:spPr>
          <a:xfrm>
            <a:off x="2751411" y="2878762"/>
            <a:ext cx="585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BY</a:t>
            </a:r>
            <a:endParaRPr lang="en-AE" sz="2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A7E945-A028-4D50-8D8D-04E87EEF4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6" b="36169"/>
          <a:stretch/>
        </p:blipFill>
        <p:spPr>
          <a:xfrm>
            <a:off x="1542875" y="884997"/>
            <a:ext cx="3002682" cy="779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11C710-4291-4822-B7E0-8991A81FD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8" b="4357"/>
          <a:stretch/>
        </p:blipFill>
        <p:spPr>
          <a:xfrm>
            <a:off x="1542875" y="5085758"/>
            <a:ext cx="3002682" cy="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72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03F1DBC4-626A-BDA2-AC05-C239D337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E5EC3-18ED-8F45-0DA6-C0A36BFC5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E51F5-8A72-E93D-9685-188BB6106E4B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5490A-9C10-3378-6096-CE5EDD5B1E85}"/>
              </a:ext>
            </a:extLst>
          </p:cNvPr>
          <p:cNvSpPr txBox="1"/>
          <p:nvPr/>
        </p:nvSpPr>
        <p:spPr>
          <a:xfrm>
            <a:off x="503238" y="2854885"/>
            <a:ext cx="44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 GRAND CROSS AND GRAND PRIOR OF CALIFORNIA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439368"/>
            <a:ext cx="4362675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DON BOYER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3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a picture&#10;&#10;Description automatically generated">
            <a:extLst>
              <a:ext uri="{FF2B5EF4-FFF2-40B4-BE49-F238E27FC236}">
                <a16:creationId xmlns:a16="http://schemas.microsoft.com/office/drawing/2014/main" id="{F7C05CE3-0D17-E577-802C-02A68D3B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572800"/>
            <a:ext cx="4362675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MELINDA BOYER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87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magic wand&#10;&#10;Description automatically generated">
            <a:extLst>
              <a:ext uri="{FF2B5EF4-FFF2-40B4-BE49-F238E27FC236}">
                <a16:creationId xmlns:a16="http://schemas.microsoft.com/office/drawing/2014/main" id="{EC569232-CB96-FA16-7A20-197640C4E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E5EC3-18ED-8F45-0DA6-C0A36BFC5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E51F5-8A72-E93D-9685-188BB6106E4B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5490A-9C10-3378-6096-CE5EDD5B1E85}"/>
              </a:ext>
            </a:extLst>
          </p:cNvPr>
          <p:cNvSpPr txBox="1"/>
          <p:nvPr/>
        </p:nvSpPr>
        <p:spPr>
          <a:xfrm>
            <a:off x="503238" y="2854885"/>
            <a:ext cx="44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COMMANDER AND PRIOR OF ONTARIO, CALIFORNIA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439368"/>
            <a:ext cx="4362675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DAME MELINDA BOYER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83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F0742E56-ACA5-A22F-5659-CF0C128D9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572800"/>
            <a:ext cx="4362675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KAYA REDFORD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24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3A983BE5-1B08-5F5D-20D3-9DF96FC68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E5EC3-18ED-8F45-0DA6-C0A36BFC5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E51F5-8A72-E93D-9685-188BB6106E4B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5490A-9C10-3378-6096-CE5EDD5B1E85}"/>
              </a:ext>
            </a:extLst>
          </p:cNvPr>
          <p:cNvSpPr txBox="1"/>
          <p:nvPr/>
        </p:nvSpPr>
        <p:spPr>
          <a:xfrm>
            <a:off x="503238" y="2854885"/>
            <a:ext cx="44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 COMMANDER AND PRIOR OF LOS ANGELES, CALIFORNIA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439368"/>
            <a:ext cx="4362675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KAYA REDFORD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85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suit smiling&#10;&#10;Description automatically generated">
            <a:extLst>
              <a:ext uri="{FF2B5EF4-FFF2-40B4-BE49-F238E27FC236}">
                <a16:creationId xmlns:a16="http://schemas.microsoft.com/office/drawing/2014/main" id="{D7FE397D-F808-93D3-C37B-A867952A7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572800"/>
            <a:ext cx="4896824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ROLANDO BLACKMAN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89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1128625-CF06-23FF-A2E6-C6DE542CD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E5EC3-18ED-8F45-0DA6-C0A36BFC5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03238" y="492738"/>
            <a:ext cx="4068762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3E51F5-8A72-E93D-9685-188BB6106E4B}"/>
              </a:ext>
            </a:extLst>
          </p:cNvPr>
          <p:cNvSpPr txBox="1"/>
          <p:nvPr/>
        </p:nvSpPr>
        <p:spPr>
          <a:xfrm>
            <a:off x="649354" y="578129"/>
            <a:ext cx="377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Congratulations</a:t>
            </a:r>
            <a:endParaRPr lang="en-AE" sz="3600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5490A-9C10-3378-6096-CE5EDD5B1E85}"/>
              </a:ext>
            </a:extLst>
          </p:cNvPr>
          <p:cNvSpPr txBox="1"/>
          <p:nvPr/>
        </p:nvSpPr>
        <p:spPr>
          <a:xfrm>
            <a:off x="503238" y="2854885"/>
            <a:ext cx="445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KNIGHT COMMANDER AND PRIOR OF DALLAS, TEXAS</a:t>
            </a:r>
            <a:endParaRPr lang="en-A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141C8-85F8-1F03-D62C-93395CDB5395}"/>
              </a:ext>
            </a:extLst>
          </p:cNvPr>
          <p:cNvSpPr txBox="1"/>
          <p:nvPr/>
        </p:nvSpPr>
        <p:spPr>
          <a:xfrm>
            <a:off x="503238" y="2439368"/>
            <a:ext cx="5014558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40"/>
              </a:lnSpc>
            </a:pPr>
            <a:r>
              <a:rPr lang="en-US" sz="3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ROLANDO BLACKMAN</a:t>
            </a:r>
            <a:endParaRPr lang="en-AE" sz="30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62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E5D16-EDA9-4485-A3F6-E888333D6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E6F35-6A96-4851-9EB2-D678F746259F}"/>
              </a:ext>
            </a:extLst>
          </p:cNvPr>
          <p:cNvSpPr txBox="1"/>
          <p:nvPr/>
        </p:nvSpPr>
        <p:spPr>
          <a:xfrm>
            <a:off x="1874980" y="1626336"/>
            <a:ext cx="5394041" cy="582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www.myroyalorder.org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E1812-FB0F-436E-8422-18E4E4547DE5}"/>
              </a:ext>
            </a:extLst>
          </p:cNvPr>
          <p:cNvSpPr txBox="1"/>
          <p:nvPr/>
        </p:nvSpPr>
        <p:spPr>
          <a:xfrm>
            <a:off x="503237" y="626868"/>
            <a:ext cx="8137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TO SUPPORT OUR CHILDREN'S CHARITIES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PLEASE VISIT TO OUR WEBSITE </a:t>
            </a:r>
            <a:endParaRPr lang="en-A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D01386-A383-44A0-8D8D-95CE82C8DF97}"/>
              </a:ext>
            </a:extLst>
          </p:cNvPr>
          <p:cNvGrpSpPr/>
          <p:nvPr/>
        </p:nvGrpSpPr>
        <p:grpSpPr>
          <a:xfrm>
            <a:off x="1313131" y="1652264"/>
            <a:ext cx="6517738" cy="530869"/>
            <a:chOff x="1323777" y="2105573"/>
            <a:chExt cx="6517738" cy="5308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5E2866-C160-4817-B2EE-A9E048EC7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253566" y="2175785"/>
              <a:ext cx="530868" cy="3904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617AD3-3380-4644-A84A-BEFF66EC7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7380860" y="2175784"/>
              <a:ext cx="530866" cy="39044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CEF1EFC-B4B4-422E-A8DF-439B8F328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1" r="41946" b="56556"/>
          <a:stretch/>
        </p:blipFill>
        <p:spPr>
          <a:xfrm>
            <a:off x="593710" y="4300222"/>
            <a:ext cx="3462586" cy="83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3CC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1316DB-E531-42ED-B352-64B6D71869D6}"/>
              </a:ext>
            </a:extLst>
          </p:cNvPr>
          <p:cNvSpPr txBox="1"/>
          <p:nvPr/>
        </p:nvSpPr>
        <p:spPr>
          <a:xfrm>
            <a:off x="593710" y="4385613"/>
            <a:ext cx="346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Visit to Donate</a:t>
            </a:r>
            <a:endParaRPr lang="en-A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29112-85E8-418B-9763-4D2CDF90D159}"/>
              </a:ext>
            </a:extLst>
          </p:cNvPr>
          <p:cNvSpPr txBox="1"/>
          <p:nvPr/>
        </p:nvSpPr>
        <p:spPr>
          <a:xfrm>
            <a:off x="1622469" y="2995647"/>
            <a:ext cx="1527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JF" pitchFamily="50" charset="0"/>
              </a:rPr>
              <a:t>&amp;</a:t>
            </a:r>
            <a:endParaRPr lang="en-AE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JF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2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E4102-323D-419A-AD09-9205D6477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-80683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547CB-B54F-4506-B81F-E68B76EA3E9A}"/>
              </a:ext>
            </a:extLst>
          </p:cNvPr>
          <p:cNvSpPr txBox="1"/>
          <p:nvPr/>
        </p:nvSpPr>
        <p:spPr>
          <a:xfrm>
            <a:off x="1079235" y="571540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THANK YOU</a:t>
            </a:r>
            <a:endParaRPr lang="en-AE" sz="66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665DD-6BB8-4E18-B119-1AA84F2525B5}"/>
              </a:ext>
            </a:extLst>
          </p:cNvPr>
          <p:cNvSpPr txBox="1"/>
          <p:nvPr/>
        </p:nvSpPr>
        <p:spPr>
          <a:xfrm>
            <a:off x="2390005" y="260503"/>
            <a:ext cx="43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SPECIAL</a:t>
            </a:r>
            <a:endParaRPr lang="en-AE" sz="2800" b="1" spc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394CE-E464-4E08-A120-939ED3B59C1F}"/>
              </a:ext>
            </a:extLst>
          </p:cNvPr>
          <p:cNvSpPr txBox="1"/>
          <p:nvPr/>
        </p:nvSpPr>
        <p:spPr>
          <a:xfrm>
            <a:off x="1002481" y="2178156"/>
            <a:ext cx="7084389" cy="4377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H.R.H. PRINCE RAFAEL ANDUJAR Y VILCHES</a:t>
            </a:r>
            <a:endParaRPr lang="en-US" dirty="0"/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HON. RICK BLANGIARDI, MAYOR OF HONOLULU</a:t>
            </a: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HILTON HAWAIIAN VILLAGE RESORT, WAIKIKI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ADVANTAGE HEALTH CARE PROVIDER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ASCIRA – MARKETING PLATFORM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THE IOLANI PALACE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THE PACIFIC CLUB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PEARL HAVEN CAMPUS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GOVERNOR JOSH GREEN, M.D.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REP. JOHN MIZUNO STATE OF HAWAII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STEVEN JENSEN, CHAPLAIN (COMMANDER US NAVY RET.)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OFFICERS AND MEMBERS OF THE UNIVERSITY OF HAWAII ROTC COLOR GUARD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OFFICERS AND MEMBERS OF THE GRAND PRIORY OF HAWAII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OFFICERS AND MEMBERS OF THE ROYAL ORDER AND ITS GRAND PRIORIES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OFFICERS AND MEMBERS OF THE VIGAN ASSOCIATION OF HAWAII 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WINDWARD WOUNDED WARRIORS' ASSOCIATION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AB6DB-2E18-45FA-8A27-8E5DA5E4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47" y="1564550"/>
            <a:ext cx="828459" cy="6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39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E4102-323D-419A-AD09-9205D6477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547CB-B54F-4506-B81F-E68B76EA3E9A}"/>
              </a:ext>
            </a:extLst>
          </p:cNvPr>
          <p:cNvSpPr txBox="1"/>
          <p:nvPr/>
        </p:nvSpPr>
        <p:spPr>
          <a:xfrm>
            <a:off x="1142989" y="857074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THANK YOU</a:t>
            </a:r>
            <a:endParaRPr lang="en-AE" sz="66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665DD-6BB8-4E18-B119-1AA84F2525B5}"/>
              </a:ext>
            </a:extLst>
          </p:cNvPr>
          <p:cNvSpPr txBox="1"/>
          <p:nvPr/>
        </p:nvSpPr>
        <p:spPr>
          <a:xfrm>
            <a:off x="2390008" y="493655"/>
            <a:ext cx="43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SPECIAL</a:t>
            </a:r>
            <a:endParaRPr lang="en-AE" sz="2800" b="1" spc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394CE-E464-4E08-A120-939ED3B59C1F}"/>
              </a:ext>
            </a:extLst>
          </p:cNvPr>
          <p:cNvSpPr txBox="1"/>
          <p:nvPr/>
        </p:nvSpPr>
        <p:spPr>
          <a:xfrm>
            <a:off x="1029806" y="2822144"/>
            <a:ext cx="7084389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OUR ENTERTAINERS</a:t>
            </a:r>
          </a:p>
          <a:p>
            <a:pPr algn="ctr">
              <a:lnSpc>
                <a:spcPts val="2080"/>
              </a:lnSpc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BILLY DORSEY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KRISTIAN LEI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THE MANA MUSIC QUARTET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AND THE ALOHA DANCE SPORT CENTER</a:t>
            </a:r>
            <a:endParaRPr lang="en-AE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AB6DB-2E18-45FA-8A27-8E5DA5E4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71" y="1974787"/>
            <a:ext cx="828459" cy="60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1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60F5FC0-F6D3-45FA-F7BC-95FC1166E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C7E27-AE70-420D-A259-80111C3CF021}"/>
              </a:ext>
            </a:extLst>
          </p:cNvPr>
          <p:cNvSpPr txBox="1"/>
          <p:nvPr/>
        </p:nvSpPr>
        <p:spPr>
          <a:xfrm>
            <a:off x="1259406" y="2657711"/>
            <a:ext cx="3311419" cy="582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KRISTIAN LEI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817AA-79BE-42F1-AA8A-BD67B2F29E3B}"/>
              </a:ext>
            </a:extLst>
          </p:cNvPr>
          <p:cNvSpPr txBox="1"/>
          <p:nvPr/>
        </p:nvSpPr>
        <p:spPr>
          <a:xfrm>
            <a:off x="733122" y="1412141"/>
            <a:ext cx="43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PERFORMANCE BY</a:t>
            </a:r>
            <a:endParaRPr lang="en-A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4204B-4204-3C13-82B2-8127B399E013}"/>
              </a:ext>
            </a:extLst>
          </p:cNvPr>
          <p:cNvSpPr txBox="1"/>
          <p:nvPr/>
        </p:nvSpPr>
        <p:spPr>
          <a:xfrm>
            <a:off x="705585" y="3452100"/>
            <a:ext cx="4419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Internationally Acclaimed Performer, Producer and Community Development Advocate</a:t>
            </a:r>
          </a:p>
        </p:txBody>
      </p:sp>
    </p:spTree>
    <p:extLst>
      <p:ext uri="{BB962C8B-B14F-4D97-AF65-F5344CB8AC3E}">
        <p14:creationId xmlns:p14="http://schemas.microsoft.com/office/powerpoint/2010/main" val="527809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E4102-323D-419A-AD09-9205D64776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547CB-B54F-4506-B81F-E68B76EA3E9A}"/>
              </a:ext>
            </a:extLst>
          </p:cNvPr>
          <p:cNvSpPr txBox="1"/>
          <p:nvPr/>
        </p:nvSpPr>
        <p:spPr>
          <a:xfrm>
            <a:off x="1142989" y="857074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THANK YOU</a:t>
            </a:r>
            <a:endParaRPr lang="en-AE" sz="6600" b="1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665DD-6BB8-4E18-B119-1AA84F2525B5}"/>
              </a:ext>
            </a:extLst>
          </p:cNvPr>
          <p:cNvSpPr txBox="1"/>
          <p:nvPr/>
        </p:nvSpPr>
        <p:spPr>
          <a:xfrm>
            <a:off x="2390008" y="493655"/>
            <a:ext cx="43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SPECIAL</a:t>
            </a:r>
            <a:endParaRPr lang="en-AE" sz="2800" b="1" spc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AB6DB-2E18-45FA-8A27-8E5DA5E4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71" y="1974787"/>
            <a:ext cx="828459" cy="609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B4171-3CB4-C3FF-FA85-0D7A6B603F82}"/>
              </a:ext>
            </a:extLst>
          </p:cNvPr>
          <p:cNvSpPr txBox="1"/>
          <p:nvPr/>
        </p:nvSpPr>
        <p:spPr>
          <a:xfrm>
            <a:off x="1029802" y="2698086"/>
            <a:ext cx="7084389" cy="33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THE WORKING AND SUPPORT TEAM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432C9-9E8B-8F13-6F46-F367F246D535}"/>
              </a:ext>
            </a:extLst>
          </p:cNvPr>
          <p:cNvSpPr txBox="1"/>
          <p:nvPr/>
        </p:nvSpPr>
        <p:spPr>
          <a:xfrm>
            <a:off x="775822" y="3150107"/>
            <a:ext cx="3381949" cy="30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ALOHA GRAPHICS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LEO ARISTA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BENJI ARISTA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JIM BOERSEMA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DR. JAMES DENTLEY iii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BARONESS DR. KARA DENTLEY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SIDNEY LELUAN III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BARONESS DEBBIE LELUAN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PRINCESS JUAN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PAUL KLINK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LADY JESSICA MUNOZ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598BB-253D-3776-D335-DB129EE81F87}"/>
              </a:ext>
            </a:extLst>
          </p:cNvPr>
          <p:cNvSpPr txBox="1"/>
          <p:nvPr/>
        </p:nvSpPr>
        <p:spPr>
          <a:xfrm>
            <a:off x="2936298" y="3166404"/>
            <a:ext cx="7084389" cy="356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DR. JOHN SACHTOURAS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LADY YANNA SAMKOVA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GLENN SAGAYADORO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ADELA SALACUP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REMY BRION, MARIA HANDL AND GROUP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BARON ALEC STERN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JOE TEIPEL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DUKE GERHART WALCH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MAHALO TO OUR 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SPONSORS, DONORS AND SUPPORTERS AND</a:t>
            </a:r>
          </a:p>
          <a:p>
            <a:pPr algn="ctr">
              <a:lnSpc>
                <a:spcPts val="2080"/>
              </a:lnSpc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ALL OUR GUESTS FROM HAWAII AND FROM AFAR</a:t>
            </a:r>
          </a:p>
          <a:p>
            <a:pPr algn="ctr">
              <a:lnSpc>
                <a:spcPts val="2080"/>
              </a:lnSpc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>
              <a:lnSpc>
                <a:spcPts val="2080"/>
              </a:lnSpc>
            </a:pPr>
            <a:endParaRPr lang="en-AE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88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E4102-323D-419A-AD09-9205D64776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F87C3-29D8-3F9C-58C6-E61AAFBDF041}"/>
              </a:ext>
            </a:extLst>
          </p:cNvPr>
          <p:cNvSpPr txBox="1"/>
          <p:nvPr/>
        </p:nvSpPr>
        <p:spPr>
          <a:xfrm>
            <a:off x="985040" y="2248861"/>
            <a:ext cx="7173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OUR DEEPEST GRATITUDE TO EVERYONE WHO HAS HELPED US IN MAKE A ROYAL SUCCESS. IF WE MISSED ANYONE IT WAS NOT INTENTIONAL, WE APOLOGIZE SINCERELY.</a:t>
            </a:r>
          </a:p>
          <a:p>
            <a:pPr algn="ctr">
              <a:lnSpc>
                <a:spcPts val="2080"/>
              </a:lnSpc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>
              <a:lnSpc>
                <a:spcPts val="2080"/>
              </a:lnSpc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  <a:p>
            <a:pPr algn="ctr">
              <a:lnSpc>
                <a:spcPts val="208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DUCHESS DR. NANCY ATMOSPERA WALCH</a:t>
            </a:r>
          </a:p>
          <a:p>
            <a:pPr algn="ctr">
              <a:lnSpc>
                <a:spcPts val="208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ROYAL RECOGNITION EVENT CHAIR</a:t>
            </a:r>
          </a:p>
        </p:txBody>
      </p:sp>
    </p:spTree>
    <p:extLst>
      <p:ext uri="{BB962C8B-B14F-4D97-AF65-F5344CB8AC3E}">
        <p14:creationId xmlns:p14="http://schemas.microsoft.com/office/powerpoint/2010/main" val="3938277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AE4102-323D-419A-AD09-9205D6477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547CB-B54F-4506-B81F-E68B76EA3E9A}"/>
              </a:ext>
            </a:extLst>
          </p:cNvPr>
          <p:cNvSpPr txBox="1"/>
          <p:nvPr/>
        </p:nvSpPr>
        <p:spPr>
          <a:xfrm>
            <a:off x="1142988" y="2698699"/>
            <a:ext cx="685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300" dirty="0">
                <a:solidFill>
                  <a:srgbClr val="FED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THANK YOU</a:t>
            </a:r>
            <a:endParaRPr lang="en-AE" sz="6600" b="1" spc="300" dirty="0">
              <a:solidFill>
                <a:srgbClr val="FEDF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B9C83D-5E41-43D9-B974-DEAE5D0AE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6" b="36169"/>
          <a:stretch/>
        </p:blipFill>
        <p:spPr>
          <a:xfrm>
            <a:off x="3070656" y="1544205"/>
            <a:ext cx="3002682" cy="779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EE429A-9A0F-47AF-9B02-5F9EF8F67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8" b="4357"/>
          <a:stretch/>
        </p:blipFill>
        <p:spPr>
          <a:xfrm>
            <a:off x="3070656" y="4122766"/>
            <a:ext cx="3002682" cy="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48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CB53DD-B674-44E1-ABD3-52AEFEB1F9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C7E27-AE70-420D-A259-80111C3CF021}"/>
              </a:ext>
            </a:extLst>
          </p:cNvPr>
          <p:cNvSpPr txBox="1"/>
          <p:nvPr/>
        </p:nvSpPr>
        <p:spPr>
          <a:xfrm>
            <a:off x="1448334" y="3481843"/>
            <a:ext cx="2933560" cy="1070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SIR BILLY L.</a:t>
            </a:r>
          </a:p>
          <a:p>
            <a:pPr algn="ctr">
              <a:lnSpc>
                <a:spcPts val="3800"/>
              </a:lnSpc>
            </a:pPr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DORSEY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76B71-AB19-4792-B32F-D2FAADE080EE}"/>
              </a:ext>
            </a:extLst>
          </p:cNvPr>
          <p:cNvSpPr txBox="1"/>
          <p:nvPr/>
        </p:nvSpPr>
        <p:spPr>
          <a:xfrm>
            <a:off x="278525" y="4404677"/>
            <a:ext cx="5273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GRAMMY AND STELLAR-AWARD WINNING ARTIST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40A786-A001-45CD-B43C-10DC5FB19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52" y="658021"/>
            <a:ext cx="5273178" cy="6199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2817AA-79BE-42F1-AA8A-BD67B2F29E3B}"/>
              </a:ext>
            </a:extLst>
          </p:cNvPr>
          <p:cNvSpPr txBox="1"/>
          <p:nvPr/>
        </p:nvSpPr>
        <p:spPr>
          <a:xfrm>
            <a:off x="701726" y="1205435"/>
            <a:ext cx="4363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NATIONAL ANTHEMS AND ENTERTAINMENT</a:t>
            </a:r>
            <a:endParaRPr lang="en-A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21A613-4ED2-99C7-F8F2-00AA18001D53}"/>
              </a:ext>
            </a:extLst>
          </p:cNvPr>
          <p:cNvSpPr txBox="1"/>
          <p:nvPr/>
        </p:nvSpPr>
        <p:spPr>
          <a:xfrm>
            <a:off x="2660781" y="2832889"/>
            <a:ext cx="50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BY</a:t>
            </a:r>
            <a:endParaRPr lang="en-A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blue jackets&#10;&#10;Description automatically generated">
            <a:extLst>
              <a:ext uri="{FF2B5EF4-FFF2-40B4-BE49-F238E27FC236}">
                <a16:creationId xmlns:a16="http://schemas.microsoft.com/office/drawing/2014/main" id="{BA540C22-19E4-875A-CFA8-C70349409E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C7E27-AE70-420D-A259-80111C3CF021}"/>
              </a:ext>
            </a:extLst>
          </p:cNvPr>
          <p:cNvSpPr txBox="1"/>
          <p:nvPr/>
        </p:nvSpPr>
        <p:spPr>
          <a:xfrm>
            <a:off x="1512729" y="1540559"/>
            <a:ext cx="6118541" cy="58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40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MANA MUSIC QUARTET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817AA-79BE-42F1-AA8A-BD67B2F29E3B}"/>
              </a:ext>
            </a:extLst>
          </p:cNvPr>
          <p:cNvSpPr txBox="1"/>
          <p:nvPr/>
        </p:nvSpPr>
        <p:spPr>
          <a:xfrm>
            <a:off x="2390008" y="1017339"/>
            <a:ext cx="436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ACCOMPANIED BY</a:t>
            </a:r>
            <a:endParaRPr lang="en-A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4204B-4204-3C13-82B2-8127B399E013}"/>
              </a:ext>
            </a:extLst>
          </p:cNvPr>
          <p:cNvSpPr txBox="1"/>
          <p:nvPr/>
        </p:nvSpPr>
        <p:spPr>
          <a:xfrm>
            <a:off x="733876" y="2123283"/>
            <a:ext cx="767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Hawaii’s Premier Strings Quartet</a:t>
            </a:r>
          </a:p>
        </p:txBody>
      </p:sp>
    </p:spTree>
    <p:extLst>
      <p:ext uri="{BB962C8B-B14F-4D97-AF65-F5344CB8AC3E}">
        <p14:creationId xmlns:p14="http://schemas.microsoft.com/office/powerpoint/2010/main" val="391822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54BAFB-67D1-475E-B94B-AB2CC953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A02A03-F1AE-439E-89B5-6E4AD34F8D2F}"/>
              </a:ext>
            </a:extLst>
          </p:cNvPr>
          <p:cNvSpPr txBox="1"/>
          <p:nvPr/>
        </p:nvSpPr>
        <p:spPr>
          <a:xfrm>
            <a:off x="4850708" y="2733148"/>
            <a:ext cx="36832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ROYAL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D88AE-CCAF-4F51-8D9D-EF5F8AF915D1}"/>
              </a:ext>
            </a:extLst>
          </p:cNvPr>
          <p:cNvSpPr txBox="1"/>
          <p:nvPr/>
        </p:nvSpPr>
        <p:spPr>
          <a:xfrm>
            <a:off x="4850708" y="3900983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DINNER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85107-4308-4902-A9C4-A6A5E022070B}"/>
              </a:ext>
            </a:extLst>
          </p:cNvPr>
          <p:cNvSpPr txBox="1"/>
          <p:nvPr/>
        </p:nvSpPr>
        <p:spPr>
          <a:xfrm>
            <a:off x="4850708" y="2369794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802498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F2EE8-F3C1-4596-BBE0-DE79E2FAF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2805D1-CBA4-435F-AB89-D1090A7F5D4B}"/>
              </a:ext>
            </a:extLst>
          </p:cNvPr>
          <p:cNvSpPr txBox="1"/>
          <p:nvPr/>
        </p:nvSpPr>
        <p:spPr>
          <a:xfrm>
            <a:off x="503238" y="1136118"/>
            <a:ext cx="2254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HIS ROYAL HIGHNESS</a:t>
            </a:r>
            <a:endParaRPr lang="en-AE" sz="16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0167F-BC4A-4009-A8B1-19452F046154}"/>
              </a:ext>
            </a:extLst>
          </p:cNvPr>
          <p:cNvSpPr txBox="1"/>
          <p:nvPr/>
        </p:nvSpPr>
        <p:spPr>
          <a:xfrm>
            <a:off x="503238" y="1474672"/>
            <a:ext cx="4515329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PRINCE RAPHAEL</a:t>
            </a:r>
          </a:p>
          <a:p>
            <a:pPr>
              <a:lnSpc>
                <a:spcPts val="38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 panose="02000503000000020004" pitchFamily="2" charset="0"/>
              </a:rPr>
              <a:t>ANDUJAR Y VILCHES, PH.D.</a:t>
            </a:r>
            <a:endParaRPr lang="en-AE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22767-C0C2-482A-8367-F1C66FE0C920}"/>
              </a:ext>
            </a:extLst>
          </p:cNvPr>
          <p:cNvSpPr txBox="1"/>
          <p:nvPr/>
        </p:nvSpPr>
        <p:spPr>
          <a:xfrm>
            <a:off x="503238" y="3333462"/>
            <a:ext cx="385246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rgbClr val="F3CC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PRINCE GRAND MASTER &amp; SOVEREIGN</a:t>
            </a:r>
            <a:endParaRPr lang="en-AE" sz="1600" b="1" dirty="0">
              <a:solidFill>
                <a:srgbClr val="F3CC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5A7C0-6827-4B40-BE26-F1778BCB721D}"/>
              </a:ext>
            </a:extLst>
          </p:cNvPr>
          <p:cNvSpPr txBox="1"/>
          <p:nvPr/>
        </p:nvSpPr>
        <p:spPr>
          <a:xfrm>
            <a:off x="503238" y="3672016"/>
            <a:ext cx="3965766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Of the Royal and Sovereign House of Cappadocia</a:t>
            </a:r>
          </a:p>
          <a:p>
            <a: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and San Bartolome, or as proclaimed</a:t>
            </a:r>
          </a:p>
          <a:p>
            <a:r>
              <a:rPr lang="en-US" dirty="0">
                <a:solidFill>
                  <a:srgbClr val="E1B4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ilosopher"/>
              </a:rPr>
              <a:t>Principality of Cappadocia</a:t>
            </a:r>
          </a:p>
          <a:p>
            <a:endParaRPr lang="en-US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ilosopher"/>
            </a:endParaRPr>
          </a:p>
        </p:txBody>
      </p:sp>
      <p:pic>
        <p:nvPicPr>
          <p:cNvPr id="4" name="Picture 3" descr="A colorful banner with a crown and coat of arms&#10;&#10;Description automatically generated">
            <a:extLst>
              <a:ext uri="{FF2B5EF4-FFF2-40B4-BE49-F238E27FC236}">
                <a16:creationId xmlns:a16="http://schemas.microsoft.com/office/drawing/2014/main" id="{877DD38F-F849-76AC-68D6-EAF04833B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5106284"/>
            <a:ext cx="1460339" cy="138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0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</TotalTime>
  <Words>907</Words>
  <Application>Microsoft Office PowerPoint</Application>
  <PresentationFormat>On-screen Show (4:3)</PresentationFormat>
  <Paragraphs>223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Old English Text MT</vt:lpstr>
      <vt:lpstr>AnnabelleJF</vt:lpstr>
      <vt:lpstr>Calibri Light</vt:lpstr>
      <vt:lpstr>Philosopher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Nabeel Mukhtar</dc:creator>
  <cp:lastModifiedBy>Gerhart Walch</cp:lastModifiedBy>
  <cp:revision>279</cp:revision>
  <dcterms:created xsi:type="dcterms:W3CDTF">2023-05-31T19:32:57Z</dcterms:created>
  <dcterms:modified xsi:type="dcterms:W3CDTF">2023-10-27T03:30:19Z</dcterms:modified>
</cp:coreProperties>
</file>